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78" r:id="rId2"/>
    <p:sldId id="256" r:id="rId3"/>
    <p:sldId id="257" r:id="rId4"/>
    <p:sldId id="258" r:id="rId5"/>
    <p:sldId id="259" r:id="rId6"/>
    <p:sldId id="260" r:id="rId7"/>
    <p:sldId id="282" r:id="rId8"/>
    <p:sldId id="261" r:id="rId9"/>
    <p:sldId id="287" r:id="rId10"/>
    <p:sldId id="262" r:id="rId11"/>
    <p:sldId id="267" r:id="rId12"/>
    <p:sldId id="263" r:id="rId13"/>
    <p:sldId id="264" r:id="rId14"/>
    <p:sldId id="265" r:id="rId15"/>
    <p:sldId id="266" r:id="rId16"/>
    <p:sldId id="268" r:id="rId17"/>
    <p:sldId id="269" r:id="rId18"/>
    <p:sldId id="270" r:id="rId19"/>
    <p:sldId id="273" r:id="rId20"/>
    <p:sldId id="274" r:id="rId21"/>
    <p:sldId id="276" r:id="rId22"/>
    <p:sldId id="271" r:id="rId23"/>
    <p:sldId id="277" r:id="rId24"/>
    <p:sldId id="279" r:id="rId25"/>
    <p:sldId id="280" r:id="rId26"/>
    <p:sldId id="281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>
          <p15:clr>
            <a:srgbClr val="A4A3A4"/>
          </p15:clr>
        </p15:guide>
        <p15:guide id="2" pos="26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90" d="100"/>
          <a:sy n="90" d="100"/>
        </p:scale>
        <p:origin x="1122" y="78"/>
      </p:cViewPr>
      <p:guideLst>
        <p:guide orient="horz" pos="1968"/>
        <p:guide pos="26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8352A-E8CA-4048-9ECB-0C11375EAF9B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C1F4E-DBF6-9843-AC74-AC42FB647B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51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C1F4E-DBF6-9843-AC74-AC42FB647B4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B963-929D-C24B-AD1F-175B4E26D36F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857E-06B6-0C4A-959A-2A0FB90A4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B963-929D-C24B-AD1F-175B4E26D36F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857E-06B6-0C4A-959A-2A0FB90A4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B963-929D-C24B-AD1F-175B4E26D36F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857E-06B6-0C4A-959A-2A0FB90A4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B963-929D-C24B-AD1F-175B4E26D36F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857E-06B6-0C4A-959A-2A0FB90A4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B963-929D-C24B-AD1F-175B4E26D36F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857E-06B6-0C4A-959A-2A0FB90A4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B963-929D-C24B-AD1F-175B4E26D36F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857E-06B6-0C4A-959A-2A0FB90A4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B963-929D-C24B-AD1F-175B4E26D36F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857E-06B6-0C4A-959A-2A0FB90A4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B963-929D-C24B-AD1F-175B4E26D36F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857E-06B6-0C4A-959A-2A0FB90A4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B963-929D-C24B-AD1F-175B4E26D36F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857E-06B6-0C4A-959A-2A0FB90A4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B963-929D-C24B-AD1F-175B4E26D36F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857E-06B6-0C4A-959A-2A0FB90A4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B963-929D-C24B-AD1F-175B4E26D36F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857E-06B6-0C4A-959A-2A0FB90A4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0B963-929D-C24B-AD1F-175B4E26D36F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1857E-06B6-0C4A-959A-2A0FB90A44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d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2.pd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df"/><Relationship Id="rId3" Type="http://schemas.openxmlformats.org/officeDocument/2006/relationships/image" Target="../media/image12.pd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df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19.pdf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d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3.pd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7.pdf"/><Relationship Id="rId7" Type="http://schemas.openxmlformats.org/officeDocument/2006/relationships/image" Target="../media/image31.pd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9.pdf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7.pdf"/><Relationship Id="rId7" Type="http://schemas.openxmlformats.org/officeDocument/2006/relationships/image" Target="../media/image15.pd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9.pdf"/><Relationship Id="rId10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17.pd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6.pdf"/><Relationship Id="rId3" Type="http://schemas.openxmlformats.org/officeDocument/2006/relationships/image" Target="../media/image36.pdf"/><Relationship Id="rId7" Type="http://schemas.openxmlformats.org/officeDocument/2006/relationships/image" Target="../media/image40.pdf"/><Relationship Id="rId12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44.pdf"/><Relationship Id="rId5" Type="http://schemas.openxmlformats.org/officeDocument/2006/relationships/image" Target="../media/image38.pdf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42.pdf"/><Relationship Id="rId1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6.pdf"/><Relationship Id="rId7" Type="http://schemas.openxmlformats.org/officeDocument/2006/relationships/image" Target="../media/image42.pd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8.pdf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40.pd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6.pdf"/><Relationship Id="rId7" Type="http://schemas.openxmlformats.org/officeDocument/2006/relationships/image" Target="../media/image48.pd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8.pdf"/><Relationship Id="rId10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image" Target="../media/image50.pd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6.pdf"/><Relationship Id="rId7" Type="http://schemas.openxmlformats.org/officeDocument/2006/relationships/image" Target="../media/image52.pdf"/><Relationship Id="rId12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56.pdf"/><Relationship Id="rId5" Type="http://schemas.openxmlformats.org/officeDocument/2006/relationships/image" Target="../media/image38.pdf"/><Relationship Id="rId10" Type="http://schemas.openxmlformats.org/officeDocument/2006/relationships/image" Target="../media/image32.png"/><Relationship Id="rId4" Type="http://schemas.openxmlformats.org/officeDocument/2006/relationships/image" Target="../media/image23.png"/><Relationship Id="rId9" Type="http://schemas.openxmlformats.org/officeDocument/2006/relationships/image" Target="../media/image54.pd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df"/><Relationship Id="rId3" Type="http://schemas.openxmlformats.org/officeDocument/2006/relationships/image" Target="../media/image13.png"/><Relationship Id="rId7" Type="http://schemas.openxmlformats.org/officeDocument/2006/relationships/image" Target="../media/image36.png"/><Relationship Id="rId2" Type="http://schemas.openxmlformats.org/officeDocument/2006/relationships/image" Target="../media/image21.pd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df"/><Relationship Id="rId5" Type="http://schemas.openxmlformats.org/officeDocument/2006/relationships/image" Target="../media/image35.png"/><Relationship Id="rId4" Type="http://schemas.openxmlformats.org/officeDocument/2006/relationships/image" Target="../media/image59.pdf"/><Relationship Id="rId9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ure.com/articles/srep0079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voteview.com/DWNL.htm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8.pd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101" y="2507159"/>
            <a:ext cx="7534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Helvetica"/>
              </a:rPr>
              <a:t>Detecting communities in time-evolving networks:</a:t>
            </a:r>
          </a:p>
          <a:p>
            <a:pPr algn="ctr"/>
            <a:r>
              <a:rPr lang="en-US" sz="2400" b="1" dirty="0">
                <a:latin typeface="Helvetica"/>
              </a:rPr>
              <a:t>Application to voting patterns in the US Senate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5684" y="3810000"/>
            <a:ext cx="6751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Helvetica"/>
              </a:rPr>
              <a:t>Based on </a:t>
            </a:r>
          </a:p>
          <a:p>
            <a:pPr algn="ctr"/>
            <a:r>
              <a:rPr lang="en-US" sz="2200" dirty="0">
                <a:latin typeface="Helvetica"/>
              </a:rPr>
              <a:t>“Sequential detection of temporal communities </a:t>
            </a:r>
          </a:p>
          <a:p>
            <a:pPr algn="ctr"/>
            <a:r>
              <a:rPr lang="en-US" sz="2200" dirty="0">
                <a:latin typeface="Helvetica"/>
              </a:rPr>
              <a:t>by estrangement confinement”</a:t>
            </a:r>
          </a:p>
          <a:p>
            <a:pPr algn="ctr"/>
            <a:r>
              <a:rPr lang="en-US" sz="2200" dirty="0" err="1">
                <a:latin typeface="Helvetica"/>
              </a:rPr>
              <a:t>Kawadia</a:t>
            </a:r>
            <a:r>
              <a:rPr lang="en-US" sz="2200" dirty="0">
                <a:latin typeface="Helvetica"/>
              </a:rPr>
              <a:t>, Sreenivasan, </a:t>
            </a:r>
            <a:r>
              <a:rPr lang="en-US" sz="2200" i="1" dirty="0">
                <a:latin typeface="Helvetica"/>
              </a:rPr>
              <a:t>Sci. Rep. </a:t>
            </a:r>
            <a:r>
              <a:rPr lang="en-US" sz="2200" b="1" dirty="0">
                <a:latin typeface="Helvetica"/>
              </a:rPr>
              <a:t>1</a:t>
            </a:r>
            <a:r>
              <a:rPr lang="en-US" sz="2200" dirty="0">
                <a:latin typeface="Helvetica"/>
              </a:rPr>
              <a:t>:794 (2015)</a:t>
            </a:r>
          </a:p>
        </p:txBody>
      </p:sp>
      <p:pic>
        <p:nvPicPr>
          <p:cNvPr id="4" name="Picture 3" descr="RPI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808" y="6096000"/>
            <a:ext cx="3822192" cy="7254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8907" y="533400"/>
            <a:ext cx="69020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Helvetica"/>
              </a:rPr>
              <a:t>Formal method to find </a:t>
            </a:r>
            <a:r>
              <a:rPr lang="en-US" sz="2500" i="1" dirty="0">
                <a:latin typeface="Helvetica"/>
              </a:rPr>
              <a:t>communities</a:t>
            </a:r>
            <a:r>
              <a:rPr lang="en-US" sz="2500" dirty="0">
                <a:latin typeface="Helvetica"/>
              </a:rPr>
              <a:t> in networks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82393" y="2910544"/>
            <a:ext cx="5785207" cy="10518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1447800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"/>
              </a:rPr>
              <a:t>More formally: </a:t>
            </a:r>
          </a:p>
          <a:p>
            <a:endParaRPr lang="en-US" sz="2000" dirty="0">
              <a:latin typeface="Helvetica"/>
            </a:endParaRPr>
          </a:p>
          <a:p>
            <a:r>
              <a:rPr lang="en-US" sz="2000" dirty="0">
                <a:latin typeface="Helvetica"/>
              </a:rPr>
              <a:t>For a specific partition of nodes, sum over all communities that the</a:t>
            </a:r>
          </a:p>
          <a:p>
            <a:r>
              <a:rPr lang="en-US" sz="2000" dirty="0">
                <a:latin typeface="Helvetica"/>
              </a:rPr>
              <a:t>partition creates: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60400" y="4572000"/>
            <a:ext cx="330200" cy="4191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66800" y="4590990"/>
            <a:ext cx="403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"/>
              </a:rPr>
              <a:t>: </a:t>
            </a:r>
            <a:r>
              <a:rPr lang="en-US" sz="2000" i="1" dirty="0">
                <a:latin typeface="Helvetica"/>
              </a:rPr>
              <a:t>Modularity</a:t>
            </a:r>
            <a:r>
              <a:rPr lang="en-US" sz="2000" dirty="0">
                <a:latin typeface="Helvetica"/>
              </a:rPr>
              <a:t> of the given partition.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85800" y="5410200"/>
            <a:ext cx="8610600" cy="400110"/>
            <a:chOff x="685800" y="5410200"/>
            <a:chExt cx="8610600" cy="400110"/>
          </a:xfrm>
        </p:grpSpPr>
        <p:sp>
          <p:nvSpPr>
            <p:cNvPr id="15" name="Rectangle 14"/>
            <p:cNvSpPr/>
            <p:nvPr/>
          </p:nvSpPr>
          <p:spPr>
            <a:xfrm>
              <a:off x="685800" y="5410200"/>
              <a:ext cx="8610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Helvetica"/>
                </a:rPr>
                <a:t>One way to find communities: Find the partition that maximizes 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7892584" y="5441180"/>
              <a:ext cx="254000" cy="3223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8907" y="533400"/>
            <a:ext cx="69020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Helvetica"/>
              </a:rPr>
              <a:t>Formal method to find </a:t>
            </a:r>
            <a:r>
              <a:rPr lang="en-US" sz="2500" i="1" dirty="0">
                <a:latin typeface="Helvetica"/>
              </a:rPr>
              <a:t>communities</a:t>
            </a:r>
            <a:r>
              <a:rPr lang="en-US" sz="2500" dirty="0">
                <a:latin typeface="Helvetica"/>
              </a:rPr>
              <a:t> in networks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85800" y="1524000"/>
            <a:ext cx="8610600" cy="400110"/>
            <a:chOff x="685800" y="5410200"/>
            <a:chExt cx="8610600" cy="400110"/>
          </a:xfrm>
        </p:grpSpPr>
        <p:sp>
          <p:nvSpPr>
            <p:cNvPr id="11" name="Rectangle 10"/>
            <p:cNvSpPr/>
            <p:nvPr/>
          </p:nvSpPr>
          <p:spPr>
            <a:xfrm>
              <a:off x="685800" y="5410200"/>
              <a:ext cx="8610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Helvetica"/>
                </a:rPr>
                <a:t>One way to find communities: Find the partition that maximizes 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7892584" y="5441180"/>
              <a:ext cx="254000" cy="32238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752600" y="2221468"/>
            <a:ext cx="5120486" cy="3112532"/>
            <a:chOff x="1752600" y="1981200"/>
            <a:chExt cx="5120486" cy="3112532"/>
          </a:xfrm>
        </p:grpSpPr>
        <p:pic>
          <p:nvPicPr>
            <p:cNvPr id="18" name="Picture 17" descr="singlelandscap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70913" y="2133686"/>
              <a:ext cx="4602173" cy="2590627"/>
            </a:xfrm>
            <a:prstGeom prst="rect">
              <a:avLst/>
            </a:prstGeom>
          </p:spPr>
        </p:pic>
        <p:sp>
          <p:nvSpPr>
            <p:cNvPr id="19" name="Right Triangle 18"/>
            <p:cNvSpPr/>
            <p:nvPr/>
          </p:nvSpPr>
          <p:spPr>
            <a:xfrm rot="20294718">
              <a:off x="2501312" y="3788443"/>
              <a:ext cx="1295400" cy="1143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6480000">
              <a:off x="2934808" y="4026083"/>
              <a:ext cx="137160" cy="365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 flipV="1">
              <a:off x="2900172" y="4087226"/>
              <a:ext cx="109728" cy="457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343400" y="1981200"/>
              <a:ext cx="762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1752600" y="3009900"/>
              <a:ext cx="330200" cy="4191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487618" y="4724400"/>
              <a:ext cx="1711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/>
                </a:rPr>
                <a:t>Partition space 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4038600" y="4419600"/>
              <a:ext cx="330200" cy="342900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999652" y="4191000"/>
            <a:ext cx="353148" cy="2560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8907" y="533400"/>
            <a:ext cx="69020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Helvetica"/>
              </a:rPr>
              <a:t>Formal method to find </a:t>
            </a:r>
            <a:r>
              <a:rPr lang="en-US" sz="2500" i="1" dirty="0">
                <a:latin typeface="Helvetica"/>
              </a:rPr>
              <a:t>communities</a:t>
            </a:r>
            <a:r>
              <a:rPr lang="en-US" sz="2500" dirty="0">
                <a:latin typeface="Helvetica"/>
              </a:rPr>
              <a:t> in networks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524000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"/>
              </a:rPr>
              <a:t>Modularity maximization using the Label Propagation Algorithm (</a:t>
            </a:r>
            <a:r>
              <a:rPr lang="en-US" sz="2000" dirty="0" err="1">
                <a:latin typeface="Helvetica"/>
              </a:rPr>
              <a:t>LPAm</a:t>
            </a:r>
            <a:r>
              <a:rPr lang="en-US" sz="2000" dirty="0">
                <a:latin typeface="Helvetica"/>
              </a:rPr>
              <a:t>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85800" y="3105090"/>
            <a:ext cx="8915400" cy="2762310"/>
            <a:chOff x="533400" y="2362200"/>
            <a:chExt cx="8915400" cy="2762310"/>
          </a:xfrm>
        </p:grpSpPr>
        <p:sp>
          <p:nvSpPr>
            <p:cNvPr id="4" name="Rectangle 3"/>
            <p:cNvSpPr/>
            <p:nvPr/>
          </p:nvSpPr>
          <p:spPr>
            <a:xfrm>
              <a:off x="685800" y="2362200"/>
              <a:ext cx="8610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>
                  <a:latin typeface="Helvetica"/>
                </a:rPr>
                <a:t>Initialize</a:t>
              </a:r>
              <a:r>
                <a:rPr lang="en-US" sz="2000" dirty="0">
                  <a:latin typeface="Helvetica"/>
                </a:rPr>
                <a:t> each node’s community label to the respective node’s index.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" y="2971800"/>
              <a:ext cx="8610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>
                  <a:latin typeface="Helvetica"/>
                </a:rPr>
                <a:t>do</a:t>
              </a:r>
              <a:r>
                <a:rPr lang="en-US" sz="2000" dirty="0">
                  <a:latin typeface="Helvetica"/>
                </a:rPr>
                <a:t>: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0" y="4724400"/>
              <a:ext cx="8610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>
                  <a:latin typeface="Helvetica"/>
                </a:rPr>
                <a:t>while</a:t>
              </a:r>
              <a:r>
                <a:rPr lang="en-US" sz="2000" dirty="0">
                  <a:latin typeface="Helvetica"/>
                </a:rPr>
                <a:t>: at least one node label has changed.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838200" y="3524310"/>
              <a:ext cx="8610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Helvetica"/>
                </a:rPr>
                <a:t>for each node      update its label using the following rule: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2557345" y="3643360"/>
              <a:ext cx="224835" cy="201168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533400" y="2469821"/>
              <a:ext cx="152400" cy="1816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33400" y="3094911"/>
              <a:ext cx="152400" cy="1816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33400" y="1916668"/>
            <a:ext cx="5737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"/>
              </a:rPr>
              <a:t>M. J. Barber and J. W. Clark, </a:t>
            </a:r>
            <a:r>
              <a:rPr lang="en-US" i="1" dirty="0">
                <a:latin typeface="Helvetica"/>
              </a:rPr>
              <a:t>Phys. Rev. E</a:t>
            </a:r>
            <a:r>
              <a:rPr lang="en-US" dirty="0">
                <a:latin typeface="Helvetica"/>
              </a:rPr>
              <a:t> 80, 026129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9600" y="2495490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"/>
              </a:rPr>
              <a:t>Steps: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130300" y="4754313"/>
            <a:ext cx="5346700" cy="73208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rebs_network_on_book_copurchas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2273300"/>
            <a:ext cx="5207000" cy="2679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8907" y="533400"/>
            <a:ext cx="69020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Helvetica"/>
              </a:rPr>
              <a:t>Formal method to find </a:t>
            </a:r>
            <a:r>
              <a:rPr lang="en-US" sz="2500" i="1" dirty="0">
                <a:latin typeface="Helvetica"/>
              </a:rPr>
              <a:t>communities</a:t>
            </a:r>
            <a:r>
              <a:rPr lang="en-US" sz="2500" dirty="0">
                <a:latin typeface="Helvetica"/>
              </a:rPr>
              <a:t> in networks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2954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"/>
              </a:rPr>
              <a:t>Communities found by modularity maximization on the co-purchasing network of political books </a:t>
            </a:r>
          </a:p>
        </p:txBody>
      </p:sp>
      <p:sp>
        <p:nvSpPr>
          <p:cNvPr id="6" name="Rectangle 5"/>
          <p:cNvSpPr/>
          <p:nvPr/>
        </p:nvSpPr>
        <p:spPr>
          <a:xfrm>
            <a:off x="246888" y="5562600"/>
            <a:ext cx="210312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56309" y="5045940"/>
            <a:ext cx="240145" cy="2377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228600" y="6096000"/>
            <a:ext cx="228600" cy="237744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0" y="4953000"/>
            <a:ext cx="87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/>
              </a:rPr>
              <a:t>Liberal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5498068"/>
            <a:ext cx="153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/>
              </a:rPr>
              <a:t>Conservative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6043136"/>
            <a:ext cx="2083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/>
              </a:rPr>
              <a:t>Centrist/Unaligned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7399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Helvetica"/>
              </a:rPr>
              <a:t>Community detection in temporally evolving networks</a:t>
            </a:r>
          </a:p>
        </p:txBody>
      </p:sp>
      <p:pic>
        <p:nvPicPr>
          <p:cNvPr id="3" name="Picture 20" descr="network_snaps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2850" y="2641600"/>
            <a:ext cx="67183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" y="12954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"/>
              </a:rPr>
              <a:t>Network structure changes in time =&gt; community structure could also be evolving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4990980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"/>
              </a:rPr>
              <a:t>Simplest method: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5543490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"/>
              </a:rPr>
              <a:t>Apply the </a:t>
            </a:r>
            <a:r>
              <a:rPr lang="en-US" sz="2000" i="1" dirty="0">
                <a:latin typeface="Helvetica"/>
              </a:rPr>
              <a:t>modularity</a:t>
            </a:r>
            <a:r>
              <a:rPr lang="en-US" sz="2000" dirty="0">
                <a:latin typeface="Helvetica"/>
              </a:rPr>
              <a:t> hammer on each snapshot independently.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600200" y="2129499"/>
            <a:ext cx="444251" cy="372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116358" y="2129499"/>
            <a:ext cx="455642" cy="3726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553200" y="2108200"/>
            <a:ext cx="508000" cy="406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3400" y="6248400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"/>
              </a:rPr>
              <a:t>…there is a problem, though.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3721101" y="1346200"/>
            <a:ext cx="5270499" cy="4250154"/>
            <a:chOff x="533401" y="1346200"/>
            <a:chExt cx="5270499" cy="425015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6900" y="1346200"/>
              <a:ext cx="5207000" cy="41656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rot="16200000">
              <a:off x="-652822" y="3275823"/>
              <a:ext cx="27109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Helvetica"/>
                </a:rPr>
                <a:t>Distance between partitions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86000" y="5257800"/>
              <a:ext cx="30059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Helvetica"/>
                </a:rPr>
                <a:t>Edge randomization probability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7200" y="1123890"/>
            <a:ext cx="9067800" cy="400110"/>
            <a:chOff x="0" y="5111690"/>
            <a:chExt cx="9067800" cy="400110"/>
          </a:xfrm>
        </p:grpSpPr>
        <p:sp>
          <p:nvSpPr>
            <p:cNvPr id="20" name="Rectangle 19"/>
            <p:cNvSpPr/>
            <p:nvPr/>
          </p:nvSpPr>
          <p:spPr>
            <a:xfrm>
              <a:off x="0" y="5111690"/>
              <a:ext cx="90678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Helvetica"/>
                </a:rPr>
                <a:t>Small change in network structure can have a large effect on      landscape 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6972300" y="5157216"/>
              <a:ext cx="259356" cy="329184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914400" y="533400"/>
            <a:ext cx="77399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Helvetica"/>
              </a:rPr>
              <a:t>Community detection in temporally evolving networks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04800" y="5791200"/>
            <a:ext cx="906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"/>
              </a:rPr>
              <a:t>Undesirable consequence: there can be a big “jump” in community structure, even when the network structure change is small.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533400" y="1766434"/>
            <a:ext cx="2975494" cy="3618942"/>
            <a:chOff x="6172200" y="1766434"/>
            <a:chExt cx="2975494" cy="3618942"/>
          </a:xfrm>
        </p:grpSpPr>
        <p:grpSp>
          <p:nvGrpSpPr>
            <p:cNvPr id="61" name="Group 60"/>
            <p:cNvGrpSpPr/>
            <p:nvPr/>
          </p:nvGrpSpPr>
          <p:grpSpPr>
            <a:xfrm rot="8416663">
              <a:off x="6541564" y="3355607"/>
              <a:ext cx="1815718" cy="381000"/>
              <a:chOff x="6934200" y="2743200"/>
              <a:chExt cx="990600" cy="381000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7010400" y="28956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7010400" y="2971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6934200" y="28194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6934200" y="3046412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6934200" y="27432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6934200" y="3122612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 rot="2029897">
              <a:off x="6431126" y="3318107"/>
              <a:ext cx="1815718" cy="381000"/>
              <a:chOff x="6934200" y="2743200"/>
              <a:chExt cx="990600" cy="381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7010400" y="28956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7010400" y="2971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6934200" y="28194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6934200" y="3046412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6934200" y="27432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6934200" y="3122612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 rot="5400000">
              <a:off x="7620000" y="3430588"/>
              <a:ext cx="990600" cy="381000"/>
              <a:chOff x="6934200" y="2743200"/>
              <a:chExt cx="990600" cy="38100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7010400" y="28956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7010400" y="2971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934200" y="28194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6934200" y="3046412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6934200" y="27432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6934200" y="3122612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 rot="5400000">
              <a:off x="6172200" y="3276600"/>
              <a:ext cx="990600" cy="381000"/>
              <a:chOff x="6934200" y="2743200"/>
              <a:chExt cx="990600" cy="381000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7010400" y="28956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7010400" y="2971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6934200" y="28194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6934200" y="3046412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6934200" y="27432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6934200" y="3122612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6934200" y="3962400"/>
              <a:ext cx="990600" cy="381000"/>
              <a:chOff x="6934200" y="2743200"/>
              <a:chExt cx="990600" cy="38100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7010400" y="28956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7010400" y="2971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934200" y="28194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6934200" y="3046412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6934200" y="27432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934200" y="3122612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6934200" y="2743200"/>
              <a:ext cx="990600" cy="381000"/>
              <a:chOff x="6934200" y="2743200"/>
              <a:chExt cx="990600" cy="3810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7010400" y="28956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010400" y="2971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934200" y="28194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934200" y="3046412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934200" y="27432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934200" y="3122612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/>
            <p:cNvSpPr/>
            <p:nvPr/>
          </p:nvSpPr>
          <p:spPr>
            <a:xfrm>
              <a:off x="6248400" y="2514600"/>
              <a:ext cx="762000" cy="838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696200" y="2514600"/>
              <a:ext cx="762000" cy="83820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324600" y="3733800"/>
              <a:ext cx="762000" cy="838200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772400" y="3733800"/>
              <a:ext cx="762000" cy="8382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48400" y="1766434"/>
              <a:ext cx="2840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/>
                </a:rPr>
                <a:t>       4 communities, </a:t>
              </a:r>
            </a:p>
            <a:p>
              <a:r>
                <a:rPr lang="en-US" dirty="0">
                  <a:latin typeface="Helvetica"/>
                </a:rPr>
                <a:t>b edges btw. communities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72200" y="4800600"/>
              <a:ext cx="297549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Helvetica"/>
                </a:rPr>
                <a:t>Karrer, </a:t>
              </a:r>
              <a:r>
                <a:rPr lang="en-US" sz="1600" dirty="0" err="1">
                  <a:latin typeface="Helvetica"/>
                </a:rPr>
                <a:t>Levina</a:t>
              </a:r>
              <a:r>
                <a:rPr lang="en-US" sz="1600" dirty="0">
                  <a:latin typeface="Helvetica"/>
                </a:rPr>
                <a:t> and Newman,</a:t>
              </a:r>
            </a:p>
            <a:p>
              <a:r>
                <a:rPr lang="en-US" sz="1600" dirty="0">
                  <a:latin typeface="Helvetica"/>
                </a:rPr>
                <a:t>Phys. Rev E 77 046119 (2008)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7399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Helvetica"/>
              </a:rPr>
              <a:t>Community detection in temporally evolving networks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514600" y="2514600"/>
            <a:ext cx="4150994" cy="4131732"/>
            <a:chOff x="1752600" y="1066800"/>
            <a:chExt cx="5154012" cy="5817632"/>
          </a:xfrm>
        </p:grpSpPr>
        <p:pic>
          <p:nvPicPr>
            <p:cNvPr id="3" name="Picture 2" descr="2landscapes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7387" y="1134207"/>
              <a:ext cx="4669225" cy="526659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572000" y="3962400"/>
              <a:ext cx="6096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495800" y="1066800"/>
              <a:ext cx="6096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5791200" y="1524000"/>
              <a:ext cx="495300" cy="4064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5867400" y="3784600"/>
              <a:ext cx="508000" cy="406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1752600" y="1878568"/>
              <a:ext cx="330200" cy="4191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1752600" y="4800600"/>
              <a:ext cx="330200" cy="4191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487618" y="6515100"/>
              <a:ext cx="17115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/>
                </a:rPr>
                <a:t>Partition space 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4038600" y="6210300"/>
              <a:ext cx="330200" cy="34290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228600" y="1197114"/>
            <a:ext cx="9067800" cy="707886"/>
            <a:chOff x="304800" y="5791200"/>
            <a:chExt cx="9067800" cy="707886"/>
          </a:xfrm>
        </p:grpSpPr>
        <p:sp>
          <p:nvSpPr>
            <p:cNvPr id="20" name="Rectangle 19"/>
            <p:cNvSpPr/>
            <p:nvPr/>
          </p:nvSpPr>
          <p:spPr>
            <a:xfrm>
              <a:off x="304800" y="5791200"/>
              <a:ext cx="9067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Helvetica"/>
                </a:rPr>
                <a:t>If network change is small we want to maximize      but with the constraint    that the new partition is </a:t>
              </a:r>
              <a:r>
                <a:rPr lang="en-US" sz="2000" i="1" dirty="0">
                  <a:latin typeface="Helvetica"/>
                </a:rPr>
                <a:t>close</a:t>
              </a:r>
              <a:r>
                <a:rPr lang="en-US" sz="2000" dirty="0">
                  <a:latin typeface="Helvetica"/>
                </a:rPr>
                <a:t> to the old one  =&gt; smooth community evolution.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5834723" y="5839109"/>
              <a:ext cx="261277" cy="338991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>
          <a:xfrm>
            <a:off x="228600" y="2057400"/>
            <a:ext cx="906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"/>
              </a:rPr>
              <a:t>(If network change is large, allow partition to change more)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7399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Helvetica"/>
              </a:rPr>
              <a:t>Community detection in temporally evolving networks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1447800"/>
            <a:ext cx="3858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/>
              </a:rPr>
              <a:t>We need a penalty function that: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28600" y="2133600"/>
            <a:ext cx="9296400" cy="707886"/>
            <a:chOff x="228600" y="2133600"/>
            <a:chExt cx="9296400" cy="707886"/>
          </a:xfrm>
        </p:grpSpPr>
        <p:sp>
          <p:nvSpPr>
            <p:cNvPr id="13" name="TextBox 12"/>
            <p:cNvSpPr txBox="1"/>
            <p:nvPr/>
          </p:nvSpPr>
          <p:spPr>
            <a:xfrm>
              <a:off x="372785" y="2133600"/>
              <a:ext cx="915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"/>
                </a:rPr>
                <a:t>Penalizes changes in partition structure with consideration of how much the network has changed.  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26733"/>
              <a:ext cx="152400" cy="1816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8600" y="3200400"/>
            <a:ext cx="9296400" cy="1015663"/>
            <a:chOff x="228600" y="3105090"/>
            <a:chExt cx="9296400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372785" y="3105090"/>
              <a:ext cx="915221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"/>
                </a:rPr>
                <a:t>Penalizes changes in partition structure locally – different parts of the network</a:t>
              </a:r>
            </a:p>
            <a:p>
              <a:r>
                <a:rPr lang="en-US" sz="2000" dirty="0">
                  <a:latin typeface="Helvetica"/>
                </a:rPr>
                <a:t>can have different extents of partition change, depending on their respective</a:t>
              </a:r>
            </a:p>
            <a:p>
              <a:r>
                <a:rPr lang="en-US" sz="2000" dirty="0">
                  <a:latin typeface="Helvetica"/>
                </a:rPr>
                <a:t>link churns.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28600" y="3204977"/>
              <a:ext cx="152400" cy="1816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4734" y="4428403"/>
            <a:ext cx="9296400" cy="707886"/>
            <a:chOff x="228600" y="3105090"/>
            <a:chExt cx="9296400" cy="707886"/>
          </a:xfrm>
        </p:grpSpPr>
        <p:sp>
          <p:nvSpPr>
            <p:cNvPr id="11" name="TextBox 10"/>
            <p:cNvSpPr txBox="1"/>
            <p:nvPr/>
          </p:nvSpPr>
          <p:spPr>
            <a:xfrm>
              <a:off x="372785" y="3105090"/>
              <a:ext cx="915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Helvetica"/>
                </a:rPr>
                <a:t>Can be broken down into local contributions (just like modularity), so that</a:t>
              </a:r>
            </a:p>
            <a:p>
              <a:r>
                <a:rPr lang="en-US" sz="2000" dirty="0">
                  <a:latin typeface="Helvetica"/>
                </a:rPr>
                <a:t>it can be incorporated into the Label Propagation rule.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228600" y="3204977"/>
              <a:ext cx="152400" cy="1816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7399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Helvetica"/>
              </a:rPr>
              <a:t>Community detection in temporally evolving networks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447800"/>
            <a:ext cx="5250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/>
              </a:rPr>
              <a:t>A candidate penalty function: </a:t>
            </a:r>
            <a:r>
              <a:rPr lang="en-US" sz="2000" b="1" dirty="0">
                <a:latin typeface="Helvetica"/>
              </a:rPr>
              <a:t>Estrangement</a:t>
            </a:r>
          </a:p>
        </p:txBody>
      </p:sp>
      <p:pic>
        <p:nvPicPr>
          <p:cNvPr id="8" name="Picture 7" descr="evolvingnetworks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930" y="2438400"/>
            <a:ext cx="4468070" cy="19444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334000" y="2013712"/>
            <a:ext cx="907750" cy="3291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389930" y="2013712"/>
            <a:ext cx="1625969" cy="32918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5469" y="4419600"/>
            <a:ext cx="1666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"/>
              </a:rPr>
              <a:t>Definition 1:</a:t>
            </a:r>
            <a:endParaRPr lang="en-US" sz="20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346999" y="4572000"/>
            <a:ext cx="8418741" cy="1446550"/>
            <a:chOff x="346999" y="4572000"/>
            <a:chExt cx="8418741" cy="1446550"/>
          </a:xfrm>
        </p:grpSpPr>
        <p:sp>
          <p:nvSpPr>
            <p:cNvPr id="23" name="TextBox 22"/>
            <p:cNvSpPr txBox="1"/>
            <p:nvPr/>
          </p:nvSpPr>
          <p:spPr>
            <a:xfrm>
              <a:off x="346999" y="4572000"/>
              <a:ext cx="841874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Helvetica"/>
                </a:rPr>
                <a:t> </a:t>
              </a:r>
            </a:p>
            <a:p>
              <a:r>
                <a:rPr lang="en-US" sz="2200" i="1" dirty="0">
                  <a:latin typeface="Helvetica"/>
                </a:rPr>
                <a:t>Estranged link/edge</a:t>
              </a:r>
              <a:r>
                <a:rPr lang="en-US" sz="2200" dirty="0">
                  <a:latin typeface="Helvetica"/>
                </a:rPr>
                <a:t>: A link/edge present in both           and       ,</a:t>
              </a:r>
            </a:p>
            <a:p>
              <a:r>
                <a:rPr lang="en-US" sz="2200" dirty="0">
                  <a:latin typeface="Helvetica"/>
                </a:rPr>
                <a:t>whose end points belonged to the same community in           but </a:t>
              </a:r>
            </a:p>
            <a:p>
              <a:r>
                <a:rPr lang="en-US" sz="2200" dirty="0">
                  <a:latin typeface="Helvetica"/>
                </a:rPr>
                <a:t>belong to different communities in     .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7763932" y="4955372"/>
              <a:ext cx="359474" cy="31089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6420950" y="4953000"/>
              <a:ext cx="699516" cy="31089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1"/>
                <a:stretch>
                  <a:fillRect/>
                </a:stretch>
              </p:blipFill>
            </mc:Choice>
            <mc:Fallback>
              <p:blipFill>
                <a:blip r:embed="rId12"/>
                <a:stretch>
                  <a:fillRect/>
                </a:stretch>
              </p:blipFill>
            </mc:Fallback>
          </mc:AlternateContent>
          <p:spPr>
            <a:xfrm>
              <a:off x="7172023" y="5320115"/>
              <a:ext cx="659644" cy="30175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3"/>
                <a:stretch>
                  <a:fillRect/>
                </a:stretch>
              </p:blipFill>
            </mc:Choice>
            <mc:Fallback>
              <p:blipFill>
                <a:blip r:embed="rId14"/>
                <a:stretch>
                  <a:fillRect/>
                </a:stretch>
              </p:blipFill>
            </mc:Fallback>
          </mc:AlternateContent>
          <p:spPr>
            <a:xfrm>
              <a:off x="4648200" y="5638800"/>
              <a:ext cx="311486" cy="3017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7399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Helvetica"/>
              </a:rPr>
              <a:t>Community detection in temporally evolving networks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447800"/>
            <a:ext cx="5250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/>
              </a:rPr>
              <a:t>A candidate penalty function: </a:t>
            </a:r>
            <a:r>
              <a:rPr lang="en-US" sz="2000" b="1" dirty="0">
                <a:latin typeface="Helvetica"/>
              </a:rPr>
              <a:t>Estrangement</a:t>
            </a:r>
          </a:p>
        </p:txBody>
      </p:sp>
      <p:pic>
        <p:nvPicPr>
          <p:cNvPr id="8" name="Picture 7" descr="evolvingnetworks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930" y="2438400"/>
            <a:ext cx="4468070" cy="19444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334000" y="2013712"/>
            <a:ext cx="907750" cy="3291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389930" y="2013712"/>
            <a:ext cx="1625969" cy="32918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5469" y="4419600"/>
            <a:ext cx="1666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"/>
              </a:rPr>
              <a:t>Definition 2: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46999" y="4572000"/>
            <a:ext cx="21114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Helvetica"/>
              </a:rPr>
              <a:t> </a:t>
            </a:r>
          </a:p>
          <a:p>
            <a:r>
              <a:rPr lang="en-US" sz="2200" i="1" dirty="0">
                <a:latin typeface="Helvetica"/>
              </a:rPr>
              <a:t>Estrangement</a:t>
            </a:r>
            <a:r>
              <a:rPr lang="en-US" sz="2200" dirty="0">
                <a:latin typeface="Helvetica"/>
              </a:rPr>
              <a:t>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23987" y="4921308"/>
            <a:ext cx="6329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/>
              </a:rPr>
              <a:t>Total number of estranged edges between             and     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458468" y="5341441"/>
            <a:ext cx="6685532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7360751" y="4953000"/>
            <a:ext cx="699516" cy="3108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8708326" y="4955372"/>
            <a:ext cx="359474" cy="31089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657600" y="5391090"/>
            <a:ext cx="2993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/>
              </a:rPr>
              <a:t>Total number of edges in      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6603999" y="5446435"/>
            <a:ext cx="35947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66800"/>
            <a:ext cx="6604000" cy="54323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480" y="533400"/>
            <a:ext cx="804392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Helvetica"/>
              </a:rPr>
              <a:t>What are the networks that pervade the political arena?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95658" y="6477000"/>
            <a:ext cx="2467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Helvetica"/>
              </a:rPr>
              <a:t>Onnela</a:t>
            </a:r>
            <a:r>
              <a:rPr lang="en-US" sz="1600" dirty="0">
                <a:latin typeface="Helvetica"/>
              </a:rPr>
              <a:t> and </a:t>
            </a:r>
            <a:r>
              <a:rPr lang="en-US" sz="1600" dirty="0" err="1">
                <a:latin typeface="Helvetica"/>
              </a:rPr>
              <a:t>Lazer</a:t>
            </a:r>
            <a:r>
              <a:rPr lang="en-US" sz="1600" dirty="0">
                <a:latin typeface="Helvetica"/>
              </a:rPr>
              <a:t> (2009)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7399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Helvetica"/>
              </a:rPr>
              <a:t>Community detection in temporally evolving networks</a:t>
            </a:r>
          </a:p>
        </p:txBody>
      </p:sp>
      <p:pic>
        <p:nvPicPr>
          <p:cNvPr id="8" name="Picture 7" descr="evolvingnetworks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930" y="2438400"/>
            <a:ext cx="4468070" cy="19444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334000" y="2013712"/>
            <a:ext cx="907750" cy="3291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389930" y="2013712"/>
            <a:ext cx="1625969" cy="329184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791200" y="1847910"/>
            <a:ext cx="534395" cy="5904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5" idx="4"/>
          </p:cNvCxnSpPr>
          <p:nvPr/>
        </p:nvCxnSpPr>
        <p:spPr>
          <a:xfrm rot="5400000">
            <a:off x="4324599" y="3447801"/>
            <a:ext cx="2743200" cy="7243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5162302" y="3372099"/>
            <a:ext cx="2743199" cy="8758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762500" y="5321300"/>
            <a:ext cx="1143000" cy="4699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6934200" y="5321300"/>
            <a:ext cx="1143000" cy="4699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57200" y="1447800"/>
            <a:ext cx="7869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/>
              </a:rPr>
              <a:t>Two quantities associated with any given partition of graph at time </a:t>
            </a:r>
            <a:r>
              <a:rPr lang="en-US" sz="2000" dirty="0" err="1">
                <a:latin typeface="Helvetica"/>
              </a:rPr>
              <a:t>t</a:t>
            </a:r>
            <a:r>
              <a:rPr lang="en-US" sz="2000" dirty="0">
                <a:latin typeface="Helvetica"/>
              </a:rPr>
              <a:t>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18700" y="5867400"/>
            <a:ext cx="1377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/>
              </a:rPr>
              <a:t>Modularity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05600" y="5867400"/>
            <a:ext cx="1781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/>
              </a:rPr>
              <a:t>Estrangement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7399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Helvetica"/>
              </a:rPr>
              <a:t>Community detection in temporally evolving networks</a:t>
            </a:r>
          </a:p>
        </p:txBody>
      </p:sp>
      <p:pic>
        <p:nvPicPr>
          <p:cNvPr id="8" name="Picture 7" descr="evolvingnetworks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930" y="2438400"/>
            <a:ext cx="4468070" cy="19444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334000" y="2013712"/>
            <a:ext cx="907750" cy="3291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389930" y="2013712"/>
            <a:ext cx="1625969" cy="329184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791200" y="1847910"/>
            <a:ext cx="534395" cy="5904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984500" y="4495800"/>
            <a:ext cx="3175000" cy="698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2501900" y="5334000"/>
            <a:ext cx="4140200" cy="4699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7200" y="1447800"/>
            <a:ext cx="8396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/>
              </a:rPr>
              <a:t>Choice of partition at time </a:t>
            </a:r>
            <a:r>
              <a:rPr lang="en-US" sz="2000" dirty="0" err="1">
                <a:latin typeface="Helvetica"/>
              </a:rPr>
              <a:t>t</a:t>
            </a:r>
            <a:r>
              <a:rPr lang="en-US" sz="2000" dirty="0">
                <a:latin typeface="Helvetica"/>
              </a:rPr>
              <a:t> becomes a constrained optimization problem: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609600" y="5943600"/>
            <a:ext cx="190500" cy="3429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00100" y="5943600"/>
            <a:ext cx="8196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/>
              </a:rPr>
              <a:t>:  Quantifies how much “jumpiness” is tolerated in community evolution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strangement_schemat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67004"/>
            <a:ext cx="4919133" cy="46279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0" y="1828800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/>
              </a:rPr>
              <a:t>Higher modularity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2343090"/>
            <a:ext cx="2579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/>
              </a:rPr>
              <a:t>Higher estrangement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3200" y="4114800"/>
            <a:ext cx="2146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/>
              </a:rPr>
              <a:t>Lower modularity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2829" y="4667310"/>
            <a:ext cx="2351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/>
              </a:rPr>
              <a:t>Zero estrangement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533400"/>
            <a:ext cx="77399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Helvetica"/>
              </a:rPr>
              <a:t>Community detection in temporally evolving networks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5469" y="1371600"/>
            <a:ext cx="1325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"/>
              </a:rPr>
              <a:t>Example:</a:t>
            </a:r>
            <a:endParaRPr lang="en-US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5240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"/>
              </a:rPr>
              <a:t>Constrained Modularity maximization using the Label Propagation Algorithm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5800" y="3105090"/>
            <a:ext cx="8915400" cy="2762310"/>
            <a:chOff x="533400" y="2362200"/>
            <a:chExt cx="8915400" cy="2762310"/>
          </a:xfrm>
        </p:grpSpPr>
        <p:sp>
          <p:nvSpPr>
            <p:cNvPr id="4" name="Rectangle 3"/>
            <p:cNvSpPr/>
            <p:nvPr/>
          </p:nvSpPr>
          <p:spPr>
            <a:xfrm>
              <a:off x="685800" y="2362200"/>
              <a:ext cx="8610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>
                  <a:latin typeface="Helvetica"/>
                </a:rPr>
                <a:t>Initialize</a:t>
              </a:r>
              <a:r>
                <a:rPr lang="en-US" sz="2000" dirty="0">
                  <a:latin typeface="Helvetica"/>
                </a:rPr>
                <a:t> each node’s community label to the respective node’s index.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" y="2971800"/>
              <a:ext cx="8610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>
                  <a:latin typeface="Helvetica"/>
                </a:rPr>
                <a:t>do</a:t>
              </a:r>
              <a:r>
                <a:rPr lang="en-US" sz="2000" dirty="0">
                  <a:latin typeface="Helvetica"/>
                </a:rPr>
                <a:t>: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0" y="4724400"/>
              <a:ext cx="8610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>
                  <a:latin typeface="Helvetica"/>
                </a:rPr>
                <a:t>while</a:t>
              </a:r>
              <a:r>
                <a:rPr lang="en-US" sz="2000" dirty="0">
                  <a:latin typeface="Helvetica"/>
                </a:rPr>
                <a:t>: at least one node label has changed.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838200" y="3524310"/>
              <a:ext cx="8610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Helvetica"/>
                </a:rPr>
                <a:t>for each node      update its label using the following rule: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2557345" y="3643360"/>
              <a:ext cx="224835" cy="201168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533400" y="2469821"/>
              <a:ext cx="152400" cy="1816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33400" y="3094911"/>
              <a:ext cx="152400" cy="1816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609600" y="2495490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"/>
              </a:rPr>
              <a:t>Steps: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4400" y="533400"/>
            <a:ext cx="77399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Helvetica"/>
              </a:rPr>
              <a:t>Community detection in temporally evolving networks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079500" y="4689216"/>
            <a:ext cx="6845300" cy="778074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rot="5400000">
            <a:off x="7009209" y="5639197"/>
            <a:ext cx="91519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2451100" y="6199257"/>
            <a:ext cx="6540500" cy="353943"/>
            <a:chOff x="1079500" y="6451531"/>
            <a:chExt cx="6540500" cy="353943"/>
          </a:xfrm>
        </p:grpSpPr>
        <p:sp>
          <p:nvSpPr>
            <p:cNvPr id="20" name="Rectangle 19"/>
            <p:cNvSpPr/>
            <p:nvPr/>
          </p:nvSpPr>
          <p:spPr>
            <a:xfrm>
              <a:off x="1079500" y="6451531"/>
              <a:ext cx="6540500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700" dirty="0">
                  <a:latin typeface="Helvetica"/>
                </a:rPr>
                <a:t>Contribution of node     to     if it accepted    as its community label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3176583" y="6571996"/>
              <a:ext cx="163517" cy="14630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3639820" y="6535420"/>
              <a:ext cx="182880" cy="18288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5194301" y="6548120"/>
              <a:ext cx="63305" cy="182880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6502195" y="5575012"/>
            <a:ext cx="8892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Helvetica"/>
              </a:rPr>
              <a:t>Lagrange </a:t>
            </a:r>
          </a:p>
          <a:p>
            <a:r>
              <a:rPr lang="en-US" sz="1300" dirty="0">
                <a:latin typeface="Helvetica"/>
              </a:rPr>
              <a:t>multiplier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6927994" y="5416406"/>
            <a:ext cx="3172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54789" y="1524000"/>
            <a:ext cx="7270011" cy="5181600"/>
            <a:chOff x="0" y="914400"/>
            <a:chExt cx="8915399" cy="5334000"/>
          </a:xfrm>
        </p:grpSpPr>
        <p:pic>
          <p:nvPicPr>
            <p:cNvPr id="2" name="Picture 1" descr="Communities_senate_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914400"/>
              <a:ext cx="8762999" cy="53340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133600" y="1752600"/>
              <a:ext cx="3276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953000" y="4267200"/>
              <a:ext cx="3505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2514600"/>
              <a:ext cx="533400" cy="144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38200" y="990600"/>
              <a:ext cx="12954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 rot="16200000">
            <a:off x="-34178" y="3318622"/>
            <a:ext cx="13138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Helvetica"/>
              </a:rPr>
              <a:t>Senators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533400"/>
            <a:ext cx="695641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>
                <a:latin typeface="Helvetica"/>
              </a:rPr>
              <a:t>Estrangement constrained community detection</a:t>
            </a:r>
          </a:p>
          <a:p>
            <a:pPr algn="ctr"/>
            <a:r>
              <a:rPr lang="en-US" sz="2500" dirty="0">
                <a:latin typeface="Helvetica"/>
              </a:rPr>
              <a:t>on the US Senate co-voting network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9761" y="2030474"/>
            <a:ext cx="315983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dirty="0">
                <a:latin typeface="Helvetica"/>
              </a:rPr>
              <a:t>Each color represents a</a:t>
            </a:r>
          </a:p>
          <a:p>
            <a:pPr algn="ctr"/>
            <a:r>
              <a:rPr lang="en-US" sz="1700" dirty="0">
                <a:latin typeface="Helvetica"/>
              </a:rPr>
              <a:t> distinct discovered community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66506" y="5077097"/>
            <a:ext cx="240253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Helvetica"/>
              </a:rPr>
              <a:t>Only two communities</a:t>
            </a:r>
          </a:p>
          <a:p>
            <a:r>
              <a:rPr lang="en-US" sz="1700" dirty="0">
                <a:latin typeface="Helvetica"/>
              </a:rPr>
              <a:t>in each senate session </a:t>
            </a:r>
          </a:p>
          <a:p>
            <a:r>
              <a:rPr lang="en-US" sz="1700" dirty="0">
                <a:latin typeface="Helvetica"/>
              </a:rPr>
              <a:t>from the late 1800s</a:t>
            </a:r>
          </a:p>
          <a:p>
            <a:r>
              <a:rPr lang="en-US" sz="1700" dirty="0">
                <a:latin typeface="Helvetica"/>
              </a:rPr>
              <a:t>onwards.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305016" y="2057400"/>
            <a:ext cx="6010184" cy="4495800"/>
            <a:chOff x="1501866" y="1181100"/>
            <a:chExt cx="6010184" cy="4495800"/>
          </a:xfrm>
        </p:grpSpPr>
        <p:grpSp>
          <p:nvGrpSpPr>
            <p:cNvPr id="10" name="Group 9"/>
            <p:cNvGrpSpPr/>
            <p:nvPr/>
          </p:nvGrpSpPr>
          <p:grpSpPr>
            <a:xfrm>
              <a:off x="1501866" y="1181100"/>
              <a:ext cx="6010184" cy="4495800"/>
              <a:chOff x="1501866" y="1181100"/>
              <a:chExt cx="6010184" cy="4495800"/>
            </a:xfrm>
          </p:grpSpPr>
          <p:pic>
            <p:nvPicPr>
              <p:cNvPr id="2" name="Picture 1" descr="Communities_senate2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31950" y="1181100"/>
                <a:ext cx="5880100" cy="4495800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 rot="1140000">
                <a:off x="1501866" y="1679031"/>
                <a:ext cx="1568450" cy="1264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 rot="420000">
                <a:off x="1501866" y="4579002"/>
                <a:ext cx="1568450" cy="1264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590800" y="1676400"/>
                <a:ext cx="381182" cy="381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438400" y="4343400"/>
                <a:ext cx="381182" cy="381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 rot="5400000">
                <a:off x="1993392" y="1658335"/>
                <a:ext cx="164592" cy="1588"/>
              </a:xfrm>
              <a:prstGeom prst="line">
                <a:avLst/>
              </a:prstGeom>
              <a:ln>
                <a:solidFill>
                  <a:schemeClr val="tx1">
                    <a:alpha val="58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>
                <a:off x="1993392" y="4602703"/>
                <a:ext cx="164592" cy="1588"/>
              </a:xfrm>
              <a:prstGeom prst="line">
                <a:avLst/>
              </a:prstGeom>
              <a:ln>
                <a:solidFill>
                  <a:schemeClr val="tx1">
                    <a:alpha val="58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Rectangle 10"/>
            <p:cNvSpPr/>
            <p:nvPr/>
          </p:nvSpPr>
          <p:spPr>
            <a:xfrm>
              <a:off x="2228883" y="1331467"/>
              <a:ext cx="514317" cy="3957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9800" y="3719067"/>
              <a:ext cx="514317" cy="3957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14400" y="533400"/>
            <a:ext cx="695641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>
                <a:latin typeface="Helvetica"/>
              </a:rPr>
              <a:t>Estrangement constrained community detection</a:t>
            </a:r>
          </a:p>
          <a:p>
            <a:pPr algn="ctr"/>
            <a:r>
              <a:rPr lang="en-US" sz="2500" dirty="0">
                <a:latin typeface="Helvetica"/>
              </a:rPr>
              <a:t>on the US Senate co-voting network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4702" y="1504890"/>
            <a:ext cx="6513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/>
              </a:rPr>
              <a:t>Senators whose community membership switches often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695641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>
                <a:latin typeface="Helvetica"/>
              </a:rPr>
              <a:t>Estrangement constrained community detection</a:t>
            </a:r>
          </a:p>
          <a:p>
            <a:pPr algn="ctr"/>
            <a:r>
              <a:rPr lang="en-US" sz="2500" dirty="0">
                <a:latin typeface="Helvetica"/>
              </a:rPr>
              <a:t>on the US Senate co-voting network </a:t>
            </a:r>
          </a:p>
        </p:txBody>
      </p:sp>
      <p:pic>
        <p:nvPicPr>
          <p:cNvPr id="3" name="Picture 2" descr="Communities_senat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362200"/>
            <a:ext cx="5105400" cy="40121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600200"/>
            <a:ext cx="6257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/>
              </a:rPr>
              <a:t>“Atypical” senators: A senator whose community label</a:t>
            </a:r>
          </a:p>
          <a:p>
            <a:r>
              <a:rPr lang="en-US" sz="2000" dirty="0">
                <a:latin typeface="Helvetica"/>
              </a:rPr>
              <a:t>is different from the majority of his party colleagues.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6172200" y="5334000"/>
            <a:ext cx="685800" cy="457200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6858000" y="5181600"/>
            <a:ext cx="542793" cy="381000"/>
          </a:xfrm>
          <a:prstGeom prst="straightConnector1">
            <a:avLst/>
          </a:prstGeom>
          <a:ln w="31750"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71568" y="4800600"/>
            <a:ext cx="15676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/>
              </a:rPr>
              <a:t>Larger</a:t>
            </a:r>
          </a:p>
          <a:p>
            <a:r>
              <a:rPr lang="en-US" sz="2000" dirty="0">
                <a:latin typeface="Helvetica"/>
              </a:rPr>
              <a:t>partisanship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533400"/>
            <a:ext cx="155683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>
                <a:latin typeface="Helvetica"/>
              </a:rPr>
              <a:t>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7511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/>
              </a:rPr>
              <a:t>Community detection on an implicit or explicit network is a useful</a:t>
            </a:r>
          </a:p>
          <a:p>
            <a:r>
              <a:rPr lang="en-US" sz="2000" dirty="0">
                <a:latin typeface="Helvetica"/>
              </a:rPr>
              <a:t>approach to segmenting populations based on behavior.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9800" y="2576255"/>
            <a:ext cx="805303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/>
              </a:rPr>
              <a:t>Can be applied to other networks, for example:</a:t>
            </a:r>
          </a:p>
          <a:p>
            <a:endParaRPr lang="en-US" sz="2000" dirty="0">
              <a:latin typeface="Helvetica"/>
            </a:endParaRPr>
          </a:p>
          <a:p>
            <a:r>
              <a:rPr lang="en-US" sz="2000" dirty="0">
                <a:latin typeface="Helvetica"/>
              </a:rPr>
              <a:t>    </a:t>
            </a:r>
            <a:r>
              <a:rPr lang="en-US" sz="2000" i="1" dirty="0">
                <a:latin typeface="Helvetica"/>
              </a:rPr>
              <a:t>Politics</a:t>
            </a:r>
            <a:r>
              <a:rPr lang="en-US" sz="2000" dirty="0">
                <a:latin typeface="Helvetica"/>
              </a:rPr>
              <a:t>: networks based on co-sponsorship of bills by senators,</a:t>
            </a:r>
          </a:p>
          <a:p>
            <a:r>
              <a:rPr lang="en-US" sz="2000" dirty="0">
                <a:latin typeface="Helvetica"/>
              </a:rPr>
              <a:t>    campaign co-contribution network for senate candidates etc.</a:t>
            </a:r>
          </a:p>
          <a:p>
            <a:endParaRPr lang="en-US" sz="2000" dirty="0">
              <a:latin typeface="Helvetica"/>
            </a:endParaRPr>
          </a:p>
          <a:p>
            <a:r>
              <a:rPr lang="en-US" sz="2000" dirty="0">
                <a:latin typeface="Helvetica"/>
              </a:rPr>
              <a:t>    </a:t>
            </a:r>
            <a:r>
              <a:rPr lang="en-US" sz="2000" i="1" dirty="0">
                <a:latin typeface="Helvetica"/>
              </a:rPr>
              <a:t>Recommendation systems</a:t>
            </a:r>
            <a:r>
              <a:rPr lang="en-US" sz="2000" dirty="0">
                <a:latin typeface="Helvetica"/>
              </a:rPr>
              <a:t>: similarity networks among users based</a:t>
            </a:r>
          </a:p>
          <a:p>
            <a:r>
              <a:rPr lang="en-US" sz="2000" dirty="0">
                <a:latin typeface="Helvetica"/>
              </a:rPr>
              <a:t>    on products they buy, movies they watch etc.</a:t>
            </a:r>
          </a:p>
        </p:txBody>
      </p:sp>
      <p:sp>
        <p:nvSpPr>
          <p:cNvPr id="5" name="Oval 4"/>
          <p:cNvSpPr/>
          <p:nvPr/>
        </p:nvSpPr>
        <p:spPr>
          <a:xfrm>
            <a:off x="762000" y="2692400"/>
            <a:ext cx="152400" cy="18168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49300" y="1723311"/>
            <a:ext cx="152400" cy="18168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70666" y="5334000"/>
            <a:ext cx="6037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/>
              </a:rPr>
              <a:t>V. </a:t>
            </a:r>
            <a:r>
              <a:rPr lang="en-US" sz="1600" dirty="0" err="1">
                <a:latin typeface="Helvetica"/>
              </a:rPr>
              <a:t>Kawadia</a:t>
            </a:r>
            <a:r>
              <a:rPr lang="en-US" sz="1600" dirty="0">
                <a:latin typeface="Helvetica"/>
              </a:rPr>
              <a:t> and S. Sreenivasan, Scientific Reports 2, 794 (2012)</a:t>
            </a:r>
          </a:p>
          <a:p>
            <a:r>
              <a:rPr lang="en-US" sz="1600" dirty="0">
                <a:latin typeface="Helvetica"/>
                <a:hlinkClick r:id="rId2"/>
              </a:rPr>
              <a:t>https://www.nature.com/articles/srep00794</a:t>
            </a:r>
            <a:r>
              <a:rPr lang="en-US" sz="1600" dirty="0">
                <a:latin typeface="Helvetica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9800" y="4946590"/>
            <a:ext cx="6429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/>
              </a:rPr>
              <a:t>Methods and results presented here were published in:</a:t>
            </a:r>
          </a:p>
        </p:txBody>
      </p:sp>
      <p:sp>
        <p:nvSpPr>
          <p:cNvPr id="10" name="Oval 9"/>
          <p:cNvSpPr/>
          <p:nvPr/>
        </p:nvSpPr>
        <p:spPr>
          <a:xfrm>
            <a:off x="762000" y="5076111"/>
            <a:ext cx="152400" cy="18168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58725"/>
            <a:ext cx="8763000" cy="5389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480" y="533400"/>
            <a:ext cx="804392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Helvetica"/>
              </a:rPr>
              <a:t>What are the networks that pervade the political arena?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9400" y="6227058"/>
            <a:ext cx="6324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Helvetica"/>
              </a:rPr>
              <a:t>Adamic</a:t>
            </a:r>
            <a:r>
              <a:rPr lang="en-US" sz="1600" dirty="0">
                <a:latin typeface="Helvetica"/>
              </a:rPr>
              <a:t> and Glance, Proceedings of the 3rd international workshop on Link discovery, 36 (2005)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70977"/>
            <a:ext cx="8915400" cy="2447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" y="4818142"/>
            <a:ext cx="101937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"/>
              </a:rPr>
              <a:t>PS: Political Science &amp; Politics, Volume 44, Issue 01, January 2011, pp 61-68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0480" y="533400"/>
            <a:ext cx="804392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Helvetica"/>
              </a:rPr>
              <a:t>What are the networks that pervade the political arena?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828800"/>
            <a:ext cx="6285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/>
              </a:rPr>
              <a:t>A nice review of prior research on networks in politics: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533400"/>
            <a:ext cx="40029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Helvetica"/>
              </a:rPr>
              <a:t>The United States Senate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28600" y="2895600"/>
            <a:ext cx="8763000" cy="400110"/>
            <a:chOff x="228600" y="2895600"/>
            <a:chExt cx="8763000" cy="400110"/>
          </a:xfrm>
        </p:grpSpPr>
        <p:sp>
          <p:nvSpPr>
            <p:cNvPr id="4" name="Rectangle 3"/>
            <p:cNvSpPr/>
            <p:nvPr/>
          </p:nvSpPr>
          <p:spPr>
            <a:xfrm>
              <a:off x="381000" y="2895600"/>
              <a:ext cx="8610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Helvetica"/>
                </a:rPr>
                <a:t>Each U.S. state is represented by two senators, regardless of population.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3002636"/>
              <a:ext cx="152400" cy="1816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8600" y="1422737"/>
            <a:ext cx="8763000" cy="1015663"/>
            <a:chOff x="228600" y="1422737"/>
            <a:chExt cx="8763000" cy="1015663"/>
          </a:xfrm>
        </p:grpSpPr>
        <p:sp>
          <p:nvSpPr>
            <p:cNvPr id="3" name="Rectangle 2"/>
            <p:cNvSpPr/>
            <p:nvPr/>
          </p:nvSpPr>
          <p:spPr>
            <a:xfrm>
              <a:off x="381000" y="1422737"/>
              <a:ext cx="86106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000" dirty="0">
                  <a:latin typeface="Helvetica"/>
                </a:rPr>
                <a:t>The United States Senate is a legislative chamber in the bicameral legislature of the United States of America, and together with the U.S. House of Representatives makes up the U.S. Congress.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1530411"/>
              <a:ext cx="152400" cy="1816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" y="3657600"/>
            <a:ext cx="8763000" cy="707886"/>
            <a:chOff x="228600" y="3657600"/>
            <a:chExt cx="8763000" cy="707886"/>
          </a:xfrm>
        </p:grpSpPr>
        <p:sp>
          <p:nvSpPr>
            <p:cNvPr id="2" name="Rectangle 1"/>
            <p:cNvSpPr/>
            <p:nvPr/>
          </p:nvSpPr>
          <p:spPr>
            <a:xfrm>
              <a:off x="381000" y="3657600"/>
              <a:ext cx="86106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000" dirty="0">
                  <a:latin typeface="Helvetica"/>
                </a:rPr>
                <a:t>Senators serve terms of six years each; the terms are staggered so that approximately one-third of the seats are up for election every two years. 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3776536"/>
              <a:ext cx="152400" cy="1816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 descr="113th_United_States_Senate_Structure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0" y="4724400"/>
            <a:ext cx="3175000" cy="16129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593731" y="4724400"/>
            <a:ext cx="340469" cy="3810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593731" y="5257800"/>
            <a:ext cx="340469" cy="381000"/>
          </a:xfrm>
          <a:prstGeom prst="rect">
            <a:avLst/>
          </a:prstGeom>
          <a:solidFill>
            <a:srgbClr val="66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593731" y="5791200"/>
            <a:ext cx="340469" cy="381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162800" y="4692018"/>
            <a:ext cx="1826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/>
              </a:rPr>
              <a:t>Democratic (53)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62800" y="5269468"/>
            <a:ext cx="181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/>
              </a:rPr>
              <a:t>Independent (2)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62800" y="5802868"/>
            <a:ext cx="181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"/>
              </a:rPr>
              <a:t>Republican (45)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533400"/>
            <a:ext cx="363432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Helvetica"/>
              </a:rPr>
              <a:t>Roll Call Voting Network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8600" y="1422737"/>
            <a:ext cx="8763000" cy="1015663"/>
            <a:chOff x="228600" y="1422737"/>
            <a:chExt cx="8763000" cy="1015663"/>
          </a:xfrm>
        </p:grpSpPr>
        <p:sp>
          <p:nvSpPr>
            <p:cNvPr id="5" name="Rectangle 4"/>
            <p:cNvSpPr/>
            <p:nvPr/>
          </p:nvSpPr>
          <p:spPr>
            <a:xfrm>
              <a:off x="381000" y="1422737"/>
              <a:ext cx="86106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000" dirty="0">
                  <a:latin typeface="Helvetica"/>
                </a:rPr>
                <a:t>Each senator’s vote on a particular bill (</a:t>
              </a:r>
              <a:r>
                <a:rPr lang="en-US" sz="2000" i="1" dirty="0">
                  <a:latin typeface="Helvetica"/>
                </a:rPr>
                <a:t>yea</a:t>
              </a:r>
              <a:r>
                <a:rPr lang="en-US" sz="2000" dirty="0">
                  <a:latin typeface="Helvetica"/>
                </a:rPr>
                <a:t> or </a:t>
              </a:r>
              <a:r>
                <a:rPr lang="en-US" sz="2000" i="1" dirty="0">
                  <a:latin typeface="Helvetica"/>
                </a:rPr>
                <a:t>nay</a:t>
              </a:r>
              <a:r>
                <a:rPr lang="en-US" sz="2000" dirty="0">
                  <a:latin typeface="Helvetica"/>
                </a:rPr>
                <a:t>) is recorded. This kind</a:t>
              </a:r>
            </a:p>
            <a:p>
              <a:pPr algn="just"/>
              <a:r>
                <a:rPr lang="en-US" sz="2000" dirty="0">
                  <a:latin typeface="Helvetica"/>
                </a:rPr>
                <a:t>of vote is called a roll call vote. Distinct from a voice vote where only total</a:t>
              </a:r>
            </a:p>
            <a:p>
              <a:pPr algn="just"/>
              <a:r>
                <a:rPr lang="en-US" sz="2000" dirty="0">
                  <a:latin typeface="Helvetica"/>
                </a:rPr>
                <a:t>vote tallies are recorded.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8600" y="1530411"/>
              <a:ext cx="152400" cy="1816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" y="2895600"/>
            <a:ext cx="8763000" cy="1015663"/>
            <a:chOff x="228600" y="2895600"/>
            <a:chExt cx="8763000" cy="1015663"/>
          </a:xfrm>
        </p:grpSpPr>
        <p:sp>
          <p:nvSpPr>
            <p:cNvPr id="11" name="Rectangle 10"/>
            <p:cNvSpPr/>
            <p:nvPr/>
          </p:nvSpPr>
          <p:spPr>
            <a:xfrm>
              <a:off x="381000" y="2895600"/>
              <a:ext cx="86106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Helvetica"/>
                </a:rPr>
                <a:t>Roll call voting data for all senate sessions available at:</a:t>
              </a:r>
            </a:p>
            <a:p>
              <a:r>
                <a:rPr lang="en-US" sz="2000" dirty="0">
                  <a:hlinkClick r:id="rId2"/>
                </a:rPr>
                <a:t>http://voteview.com/DWNL.htm</a:t>
              </a:r>
              <a:endParaRPr lang="en-US" sz="2000" dirty="0"/>
            </a:p>
            <a:p>
              <a:endParaRPr lang="en-US" sz="2000" dirty="0">
                <a:latin typeface="Helvetica"/>
              </a:endParaRPr>
            </a:p>
            <a:p>
              <a:endParaRPr lang="en-US" sz="2000" dirty="0">
                <a:latin typeface="Helvetica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28600" y="3002636"/>
              <a:ext cx="152400" cy="1816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8600" y="4038600"/>
            <a:ext cx="8763000" cy="1323439"/>
            <a:chOff x="228600" y="2895600"/>
            <a:chExt cx="8763000" cy="1323439"/>
          </a:xfrm>
        </p:grpSpPr>
        <p:sp>
          <p:nvSpPr>
            <p:cNvPr id="14" name="Rectangle 13"/>
            <p:cNvSpPr/>
            <p:nvPr/>
          </p:nvSpPr>
          <p:spPr>
            <a:xfrm>
              <a:off x="381000" y="2895600"/>
              <a:ext cx="861060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Helvetica"/>
                </a:rPr>
                <a:t>Using this data, we can construct for each senate session, a network</a:t>
              </a:r>
            </a:p>
            <a:p>
              <a:r>
                <a:rPr lang="en-US" sz="2000" dirty="0">
                  <a:latin typeface="Helvetica"/>
                </a:rPr>
                <a:t>among senators which indicates the similarity between their voting records for that session.</a:t>
              </a:r>
            </a:p>
            <a:p>
              <a:endParaRPr lang="en-US" sz="2000" dirty="0">
                <a:latin typeface="Helvetica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28600" y="3002636"/>
              <a:ext cx="152400" cy="1816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8600" y="5334000"/>
            <a:ext cx="8763000" cy="1015663"/>
            <a:chOff x="228600" y="5543490"/>
            <a:chExt cx="8763000" cy="1015663"/>
          </a:xfrm>
        </p:grpSpPr>
        <p:grpSp>
          <p:nvGrpSpPr>
            <p:cNvPr id="16" name="Group 15"/>
            <p:cNvGrpSpPr/>
            <p:nvPr/>
          </p:nvGrpSpPr>
          <p:grpSpPr>
            <a:xfrm>
              <a:off x="228600" y="5543490"/>
              <a:ext cx="8763000" cy="1015663"/>
              <a:chOff x="228600" y="2952690"/>
              <a:chExt cx="8763000" cy="1015663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81000" y="2952690"/>
                <a:ext cx="86106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Helvetica"/>
                  </a:rPr>
                  <a:t>Weight of an edge/link between two senators:</a:t>
                </a:r>
              </a:p>
              <a:p>
                <a:r>
                  <a:rPr lang="en-US" sz="2000" dirty="0">
                    <a:latin typeface="Helvetica"/>
                  </a:rPr>
                  <a:t>                                             Number of times they voted similarly</a:t>
                </a:r>
              </a:p>
              <a:p>
                <a:r>
                  <a:rPr lang="en-US" sz="2000" dirty="0">
                    <a:latin typeface="Helvetica"/>
                  </a:rPr>
                  <a:t>                                               Number of bills they both voted on</a:t>
                </a: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28600" y="3002636"/>
                <a:ext cx="152400" cy="1816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>
              <a:off x="3505200" y="6221412"/>
              <a:ext cx="43434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2700" y="2951946"/>
            <a:ext cx="599382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Helvetica"/>
              </a:rPr>
              <a:t>  Can we detect groups in the senate </a:t>
            </a:r>
          </a:p>
          <a:p>
            <a:r>
              <a:rPr lang="en-US" sz="2500" dirty="0">
                <a:latin typeface="Helvetica"/>
              </a:rPr>
              <a:t>characterized by similar voting behavior?</a:t>
            </a:r>
          </a:p>
          <a:p>
            <a:endParaRPr lang="en-US" sz="2500" dirty="0">
              <a:latin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588" y="2951946"/>
            <a:ext cx="52311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Helvetica"/>
              </a:rPr>
              <a:t>Q: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8907" y="533400"/>
            <a:ext cx="69020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Helvetica"/>
              </a:rPr>
              <a:t>Formal method to find </a:t>
            </a:r>
            <a:r>
              <a:rPr lang="en-US" sz="2500" i="1" dirty="0">
                <a:latin typeface="Helvetica"/>
              </a:rPr>
              <a:t>communities</a:t>
            </a:r>
            <a:r>
              <a:rPr lang="en-US" sz="2500" dirty="0">
                <a:latin typeface="Helvetica"/>
              </a:rPr>
              <a:t> in networks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1752600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"/>
              </a:rPr>
              <a:t>What is a good way to define a community/group?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219069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"/>
              </a:rPr>
              <a:t>A subset of nodes whose induced </a:t>
            </a:r>
            <a:r>
              <a:rPr lang="en-US" sz="2000" dirty="0" err="1">
                <a:latin typeface="Helvetica"/>
              </a:rPr>
              <a:t>subgraph</a:t>
            </a:r>
            <a:r>
              <a:rPr lang="en-US" sz="2000" dirty="0">
                <a:latin typeface="Helvetica"/>
              </a:rPr>
              <a:t> has more links than expected by chance.</a:t>
            </a:r>
          </a:p>
        </p:txBody>
      </p:sp>
      <p:grpSp>
        <p:nvGrpSpPr>
          <p:cNvPr id="45" name="Group 44"/>
          <p:cNvGrpSpPr/>
          <p:nvPr/>
        </p:nvGrpSpPr>
        <p:grpSpPr>
          <a:xfrm rot="21540000">
            <a:off x="2978150" y="3427765"/>
            <a:ext cx="3060700" cy="965200"/>
            <a:chOff x="1447800" y="3733800"/>
            <a:chExt cx="3060700" cy="965200"/>
          </a:xfrm>
        </p:grpSpPr>
        <p:sp>
          <p:nvSpPr>
            <p:cNvPr id="14" name="Oval 13"/>
            <p:cNvSpPr/>
            <p:nvPr/>
          </p:nvSpPr>
          <p:spPr>
            <a:xfrm>
              <a:off x="1447800" y="3733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438400" y="37465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460500" y="44831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3429000" y="37592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438400" y="45212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3429000" y="45339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4356100" y="45466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356100" y="37592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587500" y="3810000"/>
              <a:ext cx="838200" cy="12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600200" y="4559300"/>
              <a:ext cx="838200" cy="12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590800" y="4597400"/>
              <a:ext cx="838200" cy="12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581400" y="4597400"/>
              <a:ext cx="838200" cy="12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568700" y="3822700"/>
              <a:ext cx="838200" cy="12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590800" y="3822700"/>
              <a:ext cx="838200" cy="12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1188244" y="4210050"/>
              <a:ext cx="6731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2177256" y="4221956"/>
              <a:ext cx="6731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3167856" y="4221956"/>
              <a:ext cx="6731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4082256" y="4221956"/>
              <a:ext cx="6731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3"/>
            </p:cNvCxnSpPr>
            <p:nvPr/>
          </p:nvCxnSpPr>
          <p:spPr>
            <a:xfrm rot="5400000">
              <a:off x="3587750" y="3806732"/>
              <a:ext cx="708118" cy="8732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1660432" y="3765550"/>
              <a:ext cx="708118" cy="8732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8" idx="1"/>
              <a:endCxn id="14" idx="5"/>
            </p:cNvCxnSpPr>
            <p:nvPr/>
          </p:nvCxnSpPr>
          <p:spPr>
            <a:xfrm rot="16200000" flipV="1">
              <a:off x="1679482" y="3762282"/>
              <a:ext cx="679636" cy="8828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V="1">
              <a:off x="3638364" y="3790764"/>
              <a:ext cx="679636" cy="8828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385469" y="2952690"/>
            <a:ext cx="1325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Helvetica"/>
              </a:rPr>
              <a:t>Example:</a:t>
            </a:r>
            <a:endParaRPr lang="en-US" sz="2000" dirty="0"/>
          </a:p>
        </p:txBody>
      </p:sp>
      <p:sp>
        <p:nvSpPr>
          <p:cNvPr id="48" name="Rectangle 47"/>
          <p:cNvSpPr/>
          <p:nvPr/>
        </p:nvSpPr>
        <p:spPr>
          <a:xfrm>
            <a:off x="629512" y="5010090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"/>
              </a:rPr>
              <a:t>4-regular graph: every node has 4 edges</a:t>
            </a:r>
          </a:p>
        </p:txBody>
      </p:sp>
      <p:sp>
        <p:nvSpPr>
          <p:cNvPr id="49" name="Arc 48"/>
          <p:cNvSpPr/>
          <p:nvPr/>
        </p:nvSpPr>
        <p:spPr>
          <a:xfrm rot="7789204">
            <a:off x="2358557" y="516139"/>
            <a:ext cx="3876587" cy="4561384"/>
          </a:xfrm>
          <a:prstGeom prst="arc">
            <a:avLst>
              <a:gd name="adj1" fmla="val 1626066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/>
          <p:cNvSpPr/>
          <p:nvPr/>
        </p:nvSpPr>
        <p:spPr>
          <a:xfrm rot="18577853">
            <a:off x="2828567" y="2723108"/>
            <a:ext cx="3876587" cy="4561384"/>
          </a:xfrm>
          <a:prstGeom prst="arc">
            <a:avLst>
              <a:gd name="adj1" fmla="val 1626066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9600" y="5619690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Helvetica"/>
              </a:rPr>
              <a:t>Let’s try some candidate “partitions” of this graph into communities.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47029" y="-1371600"/>
            <a:ext cx="5031394" cy="6083556"/>
            <a:chOff x="2016159" y="858537"/>
            <a:chExt cx="5031394" cy="6083556"/>
          </a:xfrm>
        </p:grpSpPr>
        <p:sp>
          <p:nvSpPr>
            <p:cNvPr id="4" name="Arc 3"/>
            <p:cNvSpPr/>
            <p:nvPr/>
          </p:nvSpPr>
          <p:spPr>
            <a:xfrm rot="7789204">
              <a:off x="2358557" y="516139"/>
              <a:ext cx="3876587" cy="4561384"/>
            </a:xfrm>
            <a:prstGeom prst="arc">
              <a:avLst>
                <a:gd name="adj1" fmla="val 16260668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50"/>
            <p:cNvGrpSpPr/>
            <p:nvPr/>
          </p:nvGrpSpPr>
          <p:grpSpPr>
            <a:xfrm>
              <a:off x="2486169" y="3065506"/>
              <a:ext cx="4561384" cy="3876587"/>
              <a:chOff x="2486169" y="3065506"/>
              <a:chExt cx="4561384" cy="3876587"/>
            </a:xfrm>
          </p:grpSpPr>
          <p:sp>
            <p:nvSpPr>
              <p:cNvPr id="6" name="Arc 5"/>
              <p:cNvSpPr/>
              <p:nvPr/>
            </p:nvSpPr>
            <p:spPr>
              <a:xfrm rot="18577853">
                <a:off x="2828567" y="2723108"/>
                <a:ext cx="3876587" cy="4561384"/>
              </a:xfrm>
              <a:prstGeom prst="arc">
                <a:avLst>
                  <a:gd name="adj1" fmla="val 16260668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44"/>
              <p:cNvGrpSpPr/>
              <p:nvPr/>
            </p:nvGrpSpPr>
            <p:grpSpPr>
              <a:xfrm rot="21540000">
                <a:off x="2978150" y="3427765"/>
                <a:ext cx="3060700" cy="965200"/>
                <a:chOff x="1447800" y="3733800"/>
                <a:chExt cx="3060700" cy="965200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1447800" y="3733800"/>
                  <a:ext cx="152400" cy="15240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2438400" y="3746500"/>
                  <a:ext cx="152400" cy="15240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1460500" y="4483100"/>
                  <a:ext cx="152400" cy="15240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429000" y="3759200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2438400" y="4521200"/>
                  <a:ext cx="152400" cy="15240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429000" y="4533900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4356100" y="4546600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4356100" y="3759200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1587500" y="3810000"/>
                  <a:ext cx="838200" cy="127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600200" y="4559300"/>
                  <a:ext cx="838200" cy="127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590800" y="4597400"/>
                  <a:ext cx="838200" cy="127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3581400" y="4597400"/>
                  <a:ext cx="838200" cy="127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568700" y="3822700"/>
                  <a:ext cx="838200" cy="127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590800" y="3822700"/>
                  <a:ext cx="838200" cy="127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5400000">
                  <a:off x="1188244" y="4210050"/>
                  <a:ext cx="673100" cy="158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5400000">
                  <a:off x="2177256" y="4221956"/>
                  <a:ext cx="673100" cy="158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5400000">
                  <a:off x="3167856" y="4221956"/>
                  <a:ext cx="673100" cy="158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5400000">
                  <a:off x="4082256" y="4221956"/>
                  <a:ext cx="673100" cy="158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>
                  <a:stCxn id="15" idx="3"/>
                </p:cNvCxnSpPr>
                <p:nvPr/>
              </p:nvCxnSpPr>
              <p:spPr>
                <a:xfrm rot="5400000">
                  <a:off x="3587750" y="3806732"/>
                  <a:ext cx="708118" cy="87321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>
                  <a:off x="1660432" y="3765550"/>
                  <a:ext cx="708118" cy="87321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>
                  <a:stCxn id="12" idx="1"/>
                  <a:endCxn id="8" idx="5"/>
                </p:cNvCxnSpPr>
                <p:nvPr/>
              </p:nvCxnSpPr>
              <p:spPr>
                <a:xfrm rot="16200000" flipV="1">
                  <a:off x="1679482" y="3762282"/>
                  <a:ext cx="679636" cy="882836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V="1">
                  <a:off x="3638364" y="3790764"/>
                  <a:ext cx="679636" cy="88283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2" name="Group 81"/>
          <p:cNvGrpSpPr/>
          <p:nvPr/>
        </p:nvGrpSpPr>
        <p:grpSpPr>
          <a:xfrm>
            <a:off x="76200" y="2895600"/>
            <a:ext cx="8610600" cy="694944"/>
            <a:chOff x="385469" y="5096256"/>
            <a:chExt cx="8610600" cy="694944"/>
          </a:xfrm>
        </p:grpSpPr>
        <p:sp>
          <p:nvSpPr>
            <p:cNvPr id="83" name="Rectangle 82"/>
            <p:cNvSpPr/>
            <p:nvPr/>
          </p:nvSpPr>
          <p:spPr>
            <a:xfrm>
              <a:off x="385469" y="5121656"/>
              <a:ext cx="8610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Helvetica"/>
                </a:rPr>
                <a:t>Total number of links:                   = 6</a:t>
              </a:r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2924572" y="5096256"/>
              <a:ext cx="1107329" cy="694944"/>
            </a:xfrm>
            <a:prstGeom prst="rect">
              <a:avLst/>
            </a:prstGeom>
          </p:spPr>
        </p:pic>
      </p:grpSp>
      <p:grpSp>
        <p:nvGrpSpPr>
          <p:cNvPr id="100" name="Group 99"/>
          <p:cNvGrpSpPr/>
          <p:nvPr/>
        </p:nvGrpSpPr>
        <p:grpSpPr>
          <a:xfrm>
            <a:off x="0" y="3657600"/>
            <a:ext cx="4461553" cy="1193800"/>
            <a:chOff x="0" y="3657600"/>
            <a:chExt cx="4461553" cy="1193800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774700" y="4156456"/>
              <a:ext cx="1252426" cy="694944"/>
            </a:xfrm>
            <a:prstGeom prst="rect">
              <a:avLst/>
            </a:prstGeom>
          </p:spPr>
        </p:pic>
        <p:sp>
          <p:nvSpPr>
            <p:cNvPr id="87" name="TextBox 86"/>
            <p:cNvSpPr txBox="1"/>
            <p:nvPr/>
          </p:nvSpPr>
          <p:spPr>
            <a:xfrm>
              <a:off x="0" y="3657600"/>
              <a:ext cx="446155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Helvetica"/>
                </a:rPr>
                <a:t> Number of links expected by chance:</a:t>
              </a:r>
            </a:p>
            <a:p>
              <a:r>
                <a:rPr lang="en-US" sz="2000" dirty="0">
                  <a:latin typeface="Helvetica"/>
                </a:rPr>
                <a:t>                        </a:t>
              </a:r>
            </a:p>
            <a:p>
              <a:r>
                <a:rPr lang="en-US" sz="2000" dirty="0">
                  <a:latin typeface="Helvetica"/>
                </a:rPr>
                <a:t>                             = 3 </a:t>
              </a:r>
            </a:p>
            <a:p>
              <a:endParaRPr lang="en-US" dirty="0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76200" y="4953000"/>
            <a:ext cx="1784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/>
              </a:rPr>
              <a:t>Difference = 3 </a:t>
            </a:r>
          </a:p>
          <a:p>
            <a:endParaRPr lang="en-US" dirty="0"/>
          </a:p>
        </p:txBody>
      </p:sp>
      <p:grpSp>
        <p:nvGrpSpPr>
          <p:cNvPr id="89" name="Group 88"/>
          <p:cNvGrpSpPr/>
          <p:nvPr/>
        </p:nvGrpSpPr>
        <p:grpSpPr>
          <a:xfrm>
            <a:off x="4876800" y="2895600"/>
            <a:ext cx="8610600" cy="694944"/>
            <a:chOff x="385469" y="5096256"/>
            <a:chExt cx="8610600" cy="694944"/>
          </a:xfrm>
        </p:grpSpPr>
        <p:sp>
          <p:nvSpPr>
            <p:cNvPr id="90" name="Rectangle 89"/>
            <p:cNvSpPr/>
            <p:nvPr/>
          </p:nvSpPr>
          <p:spPr>
            <a:xfrm>
              <a:off x="385469" y="5121656"/>
              <a:ext cx="8610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Helvetica"/>
                </a:rPr>
                <a:t>Total number of links:                   = 4</a:t>
              </a:r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2924572" y="5096256"/>
              <a:ext cx="1107329" cy="694944"/>
            </a:xfrm>
            <a:prstGeom prst="rect">
              <a:avLst/>
            </a:prstGeom>
          </p:spPr>
        </p:pic>
      </p:grpSp>
      <p:sp>
        <p:nvSpPr>
          <p:cNvPr id="95" name="TextBox 94"/>
          <p:cNvSpPr txBox="1"/>
          <p:nvPr/>
        </p:nvSpPr>
        <p:spPr>
          <a:xfrm>
            <a:off x="4978400" y="4953000"/>
            <a:ext cx="1784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/>
              </a:rPr>
              <a:t>Difference = 1 </a:t>
            </a:r>
          </a:p>
          <a:p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228600" y="990600"/>
            <a:ext cx="1828800" cy="13716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4926503" y="-1359156"/>
            <a:ext cx="5031394" cy="6083556"/>
            <a:chOff x="4926503" y="-1359156"/>
            <a:chExt cx="5031394" cy="6083556"/>
          </a:xfrm>
        </p:grpSpPr>
        <p:grpSp>
          <p:nvGrpSpPr>
            <p:cNvPr id="30" name="Group 29"/>
            <p:cNvGrpSpPr/>
            <p:nvPr/>
          </p:nvGrpSpPr>
          <p:grpSpPr>
            <a:xfrm>
              <a:off x="4926503" y="-1359156"/>
              <a:ext cx="5031394" cy="6083556"/>
              <a:chOff x="2016159" y="858537"/>
              <a:chExt cx="5031394" cy="6083556"/>
            </a:xfrm>
          </p:grpSpPr>
          <p:grpSp>
            <p:nvGrpSpPr>
              <p:cNvPr id="31" name="Group 44"/>
              <p:cNvGrpSpPr/>
              <p:nvPr/>
            </p:nvGrpSpPr>
            <p:grpSpPr>
              <a:xfrm rot="21540000">
                <a:off x="2978150" y="3427765"/>
                <a:ext cx="3060700" cy="965200"/>
                <a:chOff x="1447800" y="3733800"/>
                <a:chExt cx="3060700" cy="965200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1447800" y="3733800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2438400" y="3746500"/>
                  <a:ext cx="152400" cy="15240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1460500" y="4483100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429000" y="3759200"/>
                  <a:ext cx="152400" cy="15240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438400" y="4521200"/>
                  <a:ext cx="152400" cy="15240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3429000" y="4533900"/>
                  <a:ext cx="152400" cy="15240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4356100" y="4546600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4356100" y="3759200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1587500" y="3810000"/>
                  <a:ext cx="838200" cy="127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1600200" y="4559300"/>
                  <a:ext cx="838200" cy="127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2590800" y="4597400"/>
                  <a:ext cx="838200" cy="127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3581400" y="4597400"/>
                  <a:ext cx="838200" cy="127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3568700" y="3822700"/>
                  <a:ext cx="838200" cy="127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590800" y="3822700"/>
                  <a:ext cx="838200" cy="12700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5400000">
                  <a:off x="1188244" y="4210050"/>
                  <a:ext cx="673100" cy="158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5400000">
                  <a:off x="2177256" y="4221956"/>
                  <a:ext cx="673100" cy="158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5400000">
                  <a:off x="3167856" y="4221956"/>
                  <a:ext cx="673100" cy="1588"/>
                </a:xfrm>
                <a:prstGeom prst="line">
                  <a:avLst/>
                </a:pr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5400000">
                  <a:off x="4082256" y="4221956"/>
                  <a:ext cx="673100" cy="158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>
                  <a:stCxn id="41" idx="3"/>
                </p:cNvCxnSpPr>
                <p:nvPr/>
              </p:nvCxnSpPr>
              <p:spPr>
                <a:xfrm rot="5400000">
                  <a:off x="3587750" y="3806732"/>
                  <a:ext cx="708118" cy="87321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5400000">
                  <a:off x="1660432" y="3765550"/>
                  <a:ext cx="708118" cy="87321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>
                  <a:stCxn id="38" idx="1"/>
                  <a:endCxn id="34" idx="5"/>
                </p:cNvCxnSpPr>
                <p:nvPr/>
              </p:nvCxnSpPr>
              <p:spPr>
                <a:xfrm rot="16200000" flipV="1">
                  <a:off x="1679482" y="3762282"/>
                  <a:ext cx="679636" cy="88283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 flipV="1">
                  <a:off x="3638364" y="3790764"/>
                  <a:ext cx="679636" cy="88283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Arc 31"/>
              <p:cNvSpPr/>
              <p:nvPr/>
            </p:nvSpPr>
            <p:spPr>
              <a:xfrm rot="7789204">
                <a:off x="2358557" y="516139"/>
                <a:ext cx="3876587" cy="4561384"/>
              </a:xfrm>
              <a:prstGeom prst="arc">
                <a:avLst>
                  <a:gd name="adj1" fmla="val 16260668"/>
                  <a:gd name="adj2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Arc 32"/>
              <p:cNvSpPr/>
              <p:nvPr/>
            </p:nvSpPr>
            <p:spPr>
              <a:xfrm rot="18577853">
                <a:off x="2828567" y="2723108"/>
                <a:ext cx="3876587" cy="4561384"/>
              </a:xfrm>
              <a:prstGeom prst="arc">
                <a:avLst>
                  <a:gd name="adj1" fmla="val 16260668"/>
                  <a:gd name="adj2" fmla="val 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7" name="Oval 96"/>
            <p:cNvSpPr/>
            <p:nvPr/>
          </p:nvSpPr>
          <p:spPr>
            <a:xfrm>
              <a:off x="6477000" y="990600"/>
              <a:ext cx="1828800" cy="1371600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834847" y="3657600"/>
            <a:ext cx="4461553" cy="1193800"/>
            <a:chOff x="0" y="3657600"/>
            <a:chExt cx="4461553" cy="1193800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774700" y="4156456"/>
              <a:ext cx="1252426" cy="694944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>
            <a:xfrm>
              <a:off x="0" y="3657600"/>
              <a:ext cx="446155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Helvetica"/>
                </a:rPr>
                <a:t> Number of links expected by chance:</a:t>
              </a:r>
            </a:p>
            <a:p>
              <a:r>
                <a:rPr lang="en-US" sz="2000" dirty="0">
                  <a:latin typeface="Helvetica"/>
                </a:rPr>
                <a:t>                        </a:t>
              </a:r>
            </a:p>
            <a:p>
              <a:r>
                <a:rPr lang="en-US" sz="2000" dirty="0">
                  <a:latin typeface="Helvetica"/>
                </a:rPr>
                <a:t>                             = 3 </a:t>
              </a:r>
            </a:p>
            <a:p>
              <a:endParaRPr lang="en-US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0" y="5562600"/>
            <a:ext cx="4926612" cy="857310"/>
            <a:chOff x="0" y="5562600"/>
            <a:chExt cx="4926612" cy="857310"/>
          </a:xfrm>
        </p:grpSpPr>
        <p:sp>
          <p:nvSpPr>
            <p:cNvPr id="99" name="TextBox 98"/>
            <p:cNvSpPr txBox="1"/>
            <p:nvPr/>
          </p:nvSpPr>
          <p:spPr>
            <a:xfrm>
              <a:off x="0" y="6019800"/>
              <a:ext cx="4926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Helvetica"/>
                </a:rPr>
                <a:t>More plausible community partition</a:t>
              </a:r>
            </a:p>
          </p:txBody>
        </p:sp>
        <p:cxnSp>
          <p:nvCxnSpPr>
            <p:cNvPr id="105" name="Straight Arrow Connector 104"/>
            <p:cNvCxnSpPr/>
            <p:nvPr/>
          </p:nvCxnSpPr>
          <p:spPr>
            <a:xfrm rot="5400000" flipH="1" flipV="1">
              <a:off x="1452552" y="5784532"/>
              <a:ext cx="457201" cy="133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1249</Words>
  <Application>Microsoft Office PowerPoint</Application>
  <PresentationFormat>On-screen Show (4:3)</PresentationFormat>
  <Paragraphs>169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Sameet Sreenivasan</dc:creator>
  <cp:lastModifiedBy>Szymanski, Bolek</cp:lastModifiedBy>
  <cp:revision>221</cp:revision>
  <dcterms:created xsi:type="dcterms:W3CDTF">2014-09-10T12:59:47Z</dcterms:created>
  <dcterms:modified xsi:type="dcterms:W3CDTF">2023-09-08T03:27:06Z</dcterms:modified>
</cp:coreProperties>
</file>